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78" r:id="rId2"/>
    <p:sldId id="317" r:id="rId3"/>
    <p:sldId id="318" r:id="rId4"/>
    <p:sldId id="286" r:id="rId5"/>
    <p:sldId id="319" r:id="rId6"/>
    <p:sldId id="320" r:id="rId7"/>
    <p:sldId id="363" r:id="rId8"/>
    <p:sldId id="311" r:id="rId9"/>
    <p:sldId id="313" r:id="rId10"/>
    <p:sldId id="312" r:id="rId11"/>
    <p:sldId id="314" r:id="rId12"/>
    <p:sldId id="315" r:id="rId13"/>
    <p:sldId id="310" r:id="rId14"/>
    <p:sldId id="309" r:id="rId15"/>
    <p:sldId id="316" r:id="rId16"/>
    <p:sldId id="327" r:id="rId17"/>
    <p:sldId id="359" r:id="rId18"/>
    <p:sldId id="362" r:id="rId19"/>
    <p:sldId id="360" r:id="rId20"/>
    <p:sldId id="321" r:id="rId21"/>
    <p:sldId id="322" r:id="rId22"/>
    <p:sldId id="323" r:id="rId23"/>
    <p:sldId id="324" r:id="rId24"/>
    <p:sldId id="328" r:id="rId25"/>
    <p:sldId id="329" r:id="rId26"/>
    <p:sldId id="330" r:id="rId27"/>
    <p:sldId id="325" r:id="rId28"/>
    <p:sldId id="326" r:id="rId29"/>
    <p:sldId id="358" r:id="rId30"/>
    <p:sldId id="361" r:id="rId31"/>
    <p:sldId id="291" r:id="rId32"/>
  </p:sldIdLst>
  <p:sldSz cx="12192000" cy="6858000"/>
  <p:notesSz cx="6858000" cy="9144000"/>
  <p:embeddedFontLst>
    <p:embeddedFont>
      <p:font typeface="微软雅黑" panose="020B0503020204020204" pitchFamily="34" charset="-122"/>
      <p:regular r:id="rId34"/>
      <p:bold r:id="rId35"/>
    </p:embeddedFont>
    <p:embeddedFont>
      <p:font typeface="Arial Unicode MS" panose="020B0604020202020204" pitchFamily="34" charset="-122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FFCD00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9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F6F0A-3013-436F-A066-F424CB4F1C56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F24FC-5473-494C-9C90-23DCD5A77E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54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F24FC-5473-494C-9C90-23DCD5A77EA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996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F24FC-5473-494C-9C90-23DCD5A77EA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F24FC-5473-494C-9C90-23DCD5A77EA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8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06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46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607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7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72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93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209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71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145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1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88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F5D2C-12C2-4EE6-AE72-78D40666675B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88622-CC06-46F8-8681-943D8EEB3F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688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5" t="23524" r="125" b="3222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solidFill>
            <a:srgbClr val="1F1F1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6238" y="709571"/>
            <a:ext cx="10009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spc="300" dirty="0" smtClean="0">
                <a:solidFill>
                  <a:srgbClr val="FFCD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基于</a:t>
            </a:r>
            <a:r>
              <a:rPr lang="en-US" altLang="zh-CN" sz="7200" b="1" spc="300" dirty="0" smtClean="0">
                <a:solidFill>
                  <a:srgbClr val="FFCD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LSTM</a:t>
            </a:r>
            <a:r>
              <a:rPr lang="zh-CN" altLang="en-US" sz="7200" b="1" spc="300" dirty="0" smtClean="0">
                <a:solidFill>
                  <a:srgbClr val="FFCD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与</a:t>
            </a:r>
            <a:r>
              <a:rPr lang="en-US" altLang="zh-CN" sz="7200" b="1" spc="300" dirty="0" smtClean="0">
                <a:solidFill>
                  <a:srgbClr val="FFCD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ML</a:t>
            </a:r>
            <a:endParaRPr lang="en-US" altLang="zh-CN" sz="7200" b="1" spc="300" dirty="0">
              <a:solidFill>
                <a:srgbClr val="FFCD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zh-CN" altLang="en-US" sz="7200" b="1" spc="300" dirty="0" smtClean="0">
                <a:solidFill>
                  <a:srgbClr val="FFCD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的市场趋势预测</a:t>
            </a:r>
            <a:endParaRPr lang="zh-CN" altLang="en-US" sz="7200" b="1" spc="300" dirty="0">
              <a:solidFill>
                <a:srgbClr val="FFCD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80000" y="3478080"/>
            <a:ext cx="1123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1003280" y="6156960"/>
            <a:ext cx="624840" cy="74676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>
                <a:solidFill>
                  <a:schemeClr val="bg1"/>
                </a:solidFill>
              </a:rPr>
              <a:t>01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42693" y="4719906"/>
            <a:ext cx="3760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宋逸</a:t>
            </a:r>
            <a:r>
              <a:rPr lang="zh-CN" altLang="en-US" sz="2400" dirty="0" smtClean="0"/>
              <a:t>凡 </a:t>
            </a:r>
            <a:r>
              <a:rPr lang="en-US" altLang="zh-CN" sz="2400" dirty="0" smtClean="0"/>
              <a:t>516030910411</a:t>
            </a:r>
            <a:endParaRPr lang="en-US" altLang="zh-CN" sz="2400" dirty="0"/>
          </a:p>
          <a:p>
            <a:r>
              <a:rPr lang="zh-CN" altLang="en-US" sz="2400" dirty="0"/>
              <a:t>王见</a:t>
            </a:r>
            <a:r>
              <a:rPr lang="zh-CN" altLang="en-US" sz="2400" dirty="0" smtClean="0"/>
              <a:t>思 </a:t>
            </a:r>
            <a:r>
              <a:rPr lang="en-US" altLang="zh-CN" sz="2400" dirty="0" smtClean="0"/>
              <a:t>516030910412</a:t>
            </a:r>
          </a:p>
          <a:p>
            <a:r>
              <a:rPr lang="zh-CN" altLang="en-US" sz="2400" dirty="0" smtClean="0"/>
              <a:t>潘子奕 </a:t>
            </a:r>
            <a:r>
              <a:rPr lang="en-US" altLang="zh-CN" sz="2400" dirty="0" smtClean="0"/>
              <a:t>516030910239</a:t>
            </a:r>
            <a:endParaRPr lang="zh-CN" altLang="en-US" sz="2400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479999" y="3908689"/>
            <a:ext cx="505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数据仓库与数据挖掘大作业答辩</a:t>
            </a:r>
          </a:p>
        </p:txBody>
      </p:sp>
    </p:spTree>
    <p:extLst>
      <p:ext uri="{BB962C8B-B14F-4D97-AF65-F5344CB8AC3E}">
        <p14:creationId xmlns:p14="http://schemas.microsoft.com/office/powerpoint/2010/main" val="3372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92"/>
            <a:ext cx="12192000" cy="66772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82225" y="6085268"/>
            <a:ext cx="403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Epoch=10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units=128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N=5</a:t>
            </a:r>
            <a:r>
              <a:rPr lang="zh-CN" altLang="en-US" dirty="0" smtClean="0">
                <a:solidFill>
                  <a:schemeClr val="bg1"/>
                </a:solidFill>
              </a:rPr>
              <a:t>（单维度）</a:t>
            </a:r>
          </a:p>
        </p:txBody>
      </p:sp>
    </p:spTree>
    <p:extLst>
      <p:ext uri="{BB962C8B-B14F-4D97-AF65-F5344CB8AC3E}">
        <p14:creationId xmlns:p14="http://schemas.microsoft.com/office/powerpoint/2010/main" val="167774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2" y="146871"/>
            <a:ext cx="11751436" cy="65642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82225" y="6085268"/>
            <a:ext cx="403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Epoch=30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units=128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N=5</a:t>
            </a:r>
            <a:r>
              <a:rPr lang="zh-CN" altLang="en-US" dirty="0" smtClean="0">
                <a:solidFill>
                  <a:schemeClr val="bg1"/>
                </a:solidFill>
              </a:rPr>
              <a:t>（单维度）</a:t>
            </a:r>
          </a:p>
        </p:txBody>
      </p:sp>
    </p:spTree>
    <p:extLst>
      <p:ext uri="{BB962C8B-B14F-4D97-AF65-F5344CB8AC3E}">
        <p14:creationId xmlns:p14="http://schemas.microsoft.com/office/powerpoint/2010/main" val="198840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2" y="115328"/>
            <a:ext cx="11789537" cy="63955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82225" y="6085268"/>
            <a:ext cx="435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Epoch=30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units=128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N=20</a:t>
            </a:r>
            <a:r>
              <a:rPr lang="zh-CN" altLang="en-US" dirty="0" smtClean="0">
                <a:solidFill>
                  <a:schemeClr val="bg1"/>
                </a:solidFill>
              </a:rPr>
              <a:t>（单维度）</a:t>
            </a:r>
          </a:p>
        </p:txBody>
      </p:sp>
    </p:spTree>
    <p:extLst>
      <p:ext uri="{BB962C8B-B14F-4D97-AF65-F5344CB8AC3E}">
        <p14:creationId xmlns:p14="http://schemas.microsoft.com/office/powerpoint/2010/main" val="44650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4" y="223073"/>
            <a:ext cx="11925612" cy="64118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34873" y="6085268"/>
            <a:ext cx="457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Epoch=10</a:t>
            </a:r>
            <a:r>
              <a:rPr lang="zh-CN" altLang="en-US" dirty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units=8</a:t>
            </a:r>
            <a:r>
              <a:rPr lang="zh-CN" altLang="en-US" dirty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N=5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zh-CN" altLang="en-US" dirty="0">
                <a:solidFill>
                  <a:schemeClr val="bg1"/>
                </a:solidFill>
              </a:rPr>
              <a:t>四维度）</a:t>
            </a:r>
          </a:p>
        </p:txBody>
      </p:sp>
    </p:spTree>
    <p:extLst>
      <p:ext uri="{BB962C8B-B14F-4D97-AF65-F5344CB8AC3E}">
        <p14:creationId xmlns:p14="http://schemas.microsoft.com/office/powerpoint/2010/main" val="21182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\Users\mrwan\AppData\Roaming\Tencent\Users\849194461\TIM\WinTemp\RichOle\6K92(TY@J{4V_4H{4_AR~B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804" y="20120582"/>
            <a:ext cx="6830198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8647865" y="9902050"/>
            <a:ext cx="39345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 descr="C:\Users\mrwan\AppData\Roaming\Tencent\Users\849194461\TIM\WinTemp\RichOle\6K92(TY@J{4V_4H{4_AR~B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6616" y="17016962"/>
            <a:ext cx="1496581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 flipV="1">
            <a:off x="16038708" y="5907435"/>
            <a:ext cx="862116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9057232" y="-4505212"/>
            <a:ext cx="97967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9" name="Picture 7" descr="C:\Users\mrwan\AppData\Roaming\Tencent\Users\849194461\TIM\WinTemp\RichOle\TVRWWP(ND0$2W]33EW6}EN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967" y="13279629"/>
            <a:ext cx="13829876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 flipV="1">
            <a:off x="6859111" y="2195155"/>
            <a:ext cx="51294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81" name="Picture 9" descr="C:\Users\mrwan\AppData\Roaming\Tencent\Users\849194461\TIM\WinTemp\RichOle\TVRWWP(ND0$2W]33EW6}EN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5" y="0"/>
            <a:ext cx="11585659" cy="63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-816509" y="-853598"/>
            <a:ext cx="7669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18586" y="6085268"/>
            <a:ext cx="449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Epoch=30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units=128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N=10</a:t>
            </a:r>
            <a:r>
              <a:rPr lang="zh-CN" altLang="en-US" dirty="0" smtClean="0">
                <a:solidFill>
                  <a:schemeClr val="bg1"/>
                </a:solidFill>
              </a:rPr>
              <a:t>（四维度）</a:t>
            </a:r>
          </a:p>
        </p:txBody>
      </p:sp>
    </p:spTree>
    <p:extLst>
      <p:ext uri="{BB962C8B-B14F-4D97-AF65-F5344CB8AC3E}">
        <p14:creationId xmlns:p14="http://schemas.microsoft.com/office/powerpoint/2010/main" val="9364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" y="190415"/>
            <a:ext cx="12175990" cy="64771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60631" y="6239815"/>
            <a:ext cx="435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Epoch=30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units=128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N=20</a:t>
            </a:r>
            <a:r>
              <a:rPr lang="zh-CN" altLang="en-US" dirty="0" smtClean="0">
                <a:solidFill>
                  <a:schemeClr val="bg1"/>
                </a:solidFill>
              </a:rPr>
              <a:t>（四维度）</a:t>
            </a:r>
          </a:p>
        </p:txBody>
      </p:sp>
    </p:spTree>
    <p:extLst>
      <p:ext uri="{BB962C8B-B14F-4D97-AF65-F5344CB8AC3E}">
        <p14:creationId xmlns:p14="http://schemas.microsoft.com/office/powerpoint/2010/main" val="4040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0" y="1133341"/>
            <a:ext cx="7126152" cy="39056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6893" y="321972"/>
            <a:ext cx="1728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其他探索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229" y="4190930"/>
            <a:ext cx="8006652" cy="2667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686" y="783637"/>
            <a:ext cx="3509511" cy="25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5" t="23524" r="125" b="3222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5240"/>
            <a:ext cx="12192000" cy="6873240"/>
          </a:xfrm>
          <a:prstGeom prst="rect">
            <a:avLst/>
          </a:prstGeom>
          <a:solidFill>
            <a:srgbClr val="FFCD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425440" y="1432560"/>
            <a:ext cx="1341120" cy="2215991"/>
            <a:chOff x="5425440" y="1432560"/>
            <a:chExt cx="1341120" cy="2215991"/>
          </a:xfrm>
        </p:grpSpPr>
        <p:sp>
          <p:nvSpPr>
            <p:cNvPr id="4" name="椭圆 3"/>
            <p:cNvSpPr/>
            <p:nvPr/>
          </p:nvSpPr>
          <p:spPr>
            <a:xfrm>
              <a:off x="5425440" y="1432560"/>
              <a:ext cx="1341120" cy="1341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rgbClr val="FFCD00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608320" y="1432560"/>
              <a:ext cx="97536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dirty="0" smtClean="0">
                  <a:solidFill>
                    <a:srgbClr val="FFCD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“</a:t>
              </a:r>
              <a:endParaRPr lang="zh-CN" altLang="en-US" sz="13800" dirty="0">
                <a:solidFill>
                  <a:srgbClr val="FFCD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003280" y="6141720"/>
            <a:ext cx="624840" cy="746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>
                <a:solidFill>
                  <a:schemeClr val="bg1"/>
                </a:solidFill>
              </a:rPr>
              <a:t>02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05353" y="3388057"/>
            <a:ext cx="5581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回测与调优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0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3" y="163200"/>
            <a:ext cx="12110674" cy="65315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71523" y="5111772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Annual Return </a:t>
            </a:r>
            <a:r>
              <a:rPr lang="en-US" altLang="zh-CN" dirty="0" smtClean="0">
                <a:solidFill>
                  <a:schemeClr val="bg1"/>
                </a:solidFill>
              </a:rPr>
              <a:t>: </a:t>
            </a:r>
            <a:r>
              <a:rPr lang="zh-CN" altLang="en-US" dirty="0" smtClean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12.45 %</a:t>
            </a:r>
          </a:p>
        </p:txBody>
      </p:sp>
    </p:spTree>
    <p:extLst>
      <p:ext uri="{BB962C8B-B14F-4D97-AF65-F5344CB8AC3E}">
        <p14:creationId xmlns:p14="http://schemas.microsoft.com/office/powerpoint/2010/main" val="19509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721" y="321973"/>
            <a:ext cx="1397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回测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2014" y="1222399"/>
            <a:ext cx="75502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需要注意的点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   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</a:rPr>
              <a:t>避免</a:t>
            </a:r>
            <a:r>
              <a:rPr lang="zh-CN" altLang="en-US" dirty="0">
                <a:solidFill>
                  <a:schemeClr val="bg1"/>
                </a:solidFill>
              </a:rPr>
              <a:t>未来函数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</a:t>
            </a:r>
            <a:r>
              <a:rPr lang="zh-CN" altLang="en-US" dirty="0" smtClean="0">
                <a:solidFill>
                  <a:schemeClr val="bg1"/>
                </a:solidFill>
              </a:rPr>
              <a:t>加入手续费与滑点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策略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采取最简单的预测为涨则持有一手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跌则做空一手的策略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评估指标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      年化</a:t>
            </a:r>
            <a:r>
              <a:rPr lang="zh-CN" altLang="en-US" dirty="0">
                <a:solidFill>
                  <a:schemeClr val="bg1"/>
                </a:solidFill>
              </a:rPr>
              <a:t>收益率、最大回撤与夏普</a:t>
            </a:r>
            <a:r>
              <a:rPr lang="zh-CN" altLang="en-US" dirty="0" smtClean="0">
                <a:solidFill>
                  <a:schemeClr val="bg1"/>
                </a:solidFill>
              </a:rPr>
              <a:t>比率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429" y="944970"/>
            <a:ext cx="6585228" cy="485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5" t="23524" r="125" b="3222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5240"/>
            <a:ext cx="12192000" cy="6873240"/>
          </a:xfrm>
          <a:prstGeom prst="rect">
            <a:avLst/>
          </a:prstGeom>
          <a:solidFill>
            <a:srgbClr val="FFCD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425440" y="1432560"/>
            <a:ext cx="1341120" cy="2215991"/>
            <a:chOff x="5425440" y="1432560"/>
            <a:chExt cx="1341120" cy="2215991"/>
          </a:xfrm>
        </p:grpSpPr>
        <p:sp>
          <p:nvSpPr>
            <p:cNvPr id="4" name="椭圆 3"/>
            <p:cNvSpPr/>
            <p:nvPr/>
          </p:nvSpPr>
          <p:spPr>
            <a:xfrm>
              <a:off x="5425440" y="1432560"/>
              <a:ext cx="1341120" cy="1341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rgbClr val="FFCD00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608320" y="1432560"/>
              <a:ext cx="97536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dirty="0" smtClean="0">
                  <a:solidFill>
                    <a:srgbClr val="FFCD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“</a:t>
              </a:r>
              <a:endParaRPr lang="zh-CN" altLang="en-US" sz="13800" dirty="0">
                <a:solidFill>
                  <a:srgbClr val="FFCD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003280" y="6141720"/>
            <a:ext cx="624840" cy="746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>
                <a:solidFill>
                  <a:schemeClr val="bg1"/>
                </a:solidFill>
              </a:rPr>
              <a:t>02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05353" y="3388057"/>
            <a:ext cx="5581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5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" y="190415"/>
            <a:ext cx="12105231" cy="64771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90197" y="4456091"/>
            <a:ext cx="419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Inday_trend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Acc</a:t>
            </a:r>
            <a:r>
              <a:rPr lang="en-US" altLang="zh-CN" dirty="0" smtClean="0">
                <a:solidFill>
                  <a:schemeClr val="bg1"/>
                </a:solidFill>
              </a:rPr>
              <a:t> : 50.17%</a:t>
            </a: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Outday_trend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: 50.93%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Annual Return : </a:t>
            </a:r>
            <a:r>
              <a:rPr lang="en-US" altLang="zh-CN" dirty="0" smtClean="0">
                <a:solidFill>
                  <a:schemeClr val="bg1"/>
                </a:solidFill>
              </a:rPr>
              <a:t>4.18%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注：两类</a:t>
            </a:r>
            <a:r>
              <a:rPr lang="en-US" altLang="zh-CN" dirty="0" err="1" smtClean="0">
                <a:solidFill>
                  <a:schemeClr val="bg1"/>
                </a:solidFill>
              </a:rPr>
              <a:t>Acc</a:t>
            </a:r>
            <a:r>
              <a:rPr lang="zh-CN" altLang="en-US" dirty="0" smtClean="0">
                <a:solidFill>
                  <a:schemeClr val="bg1"/>
                </a:solidFill>
              </a:rPr>
              <a:t>相似度为</a:t>
            </a:r>
            <a:r>
              <a:rPr lang="en-US" altLang="zh-CN" dirty="0">
                <a:solidFill>
                  <a:schemeClr val="bg1"/>
                </a:solidFill>
              </a:rPr>
              <a:t>92.77%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7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16" y="257070"/>
            <a:ext cx="12007257" cy="65370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22113" y="1949490"/>
            <a:ext cx="29931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KNN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Inday_trend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: 46.6%</a:t>
            </a: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Outday_trend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: </a:t>
            </a:r>
            <a:r>
              <a:rPr lang="en-US" altLang="zh-CN" dirty="0" smtClean="0">
                <a:solidFill>
                  <a:schemeClr val="bg1"/>
                </a:solidFill>
              </a:rPr>
              <a:t>49.89%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Annual Return : -6.94%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7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" y="160479"/>
            <a:ext cx="12175990" cy="65370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62160" y="4699364"/>
            <a:ext cx="29931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Decision Tree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Inday_trend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: </a:t>
            </a:r>
            <a:r>
              <a:rPr lang="en-US" altLang="zh-CN" dirty="0" smtClean="0">
                <a:solidFill>
                  <a:schemeClr val="bg1"/>
                </a:solidFill>
              </a:rPr>
              <a:t>51.06%</a:t>
            </a: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Outday_trend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: </a:t>
            </a:r>
            <a:r>
              <a:rPr lang="en-US" altLang="zh-CN" dirty="0" smtClean="0">
                <a:solidFill>
                  <a:schemeClr val="bg1"/>
                </a:solidFill>
              </a:rPr>
              <a:t>47.77%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Annual Return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-3.02%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4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6" y="116935"/>
            <a:ext cx="11990928" cy="66241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34510" y="4192483"/>
            <a:ext cx="29931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Random Forest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Inday_trend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:42.13%</a:t>
            </a: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Outday_trend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: </a:t>
            </a:r>
            <a:r>
              <a:rPr lang="en-US" altLang="zh-CN" dirty="0" smtClean="0">
                <a:solidFill>
                  <a:schemeClr val="bg1"/>
                </a:solidFill>
              </a:rPr>
              <a:t>40.67%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Annual Return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0.87%</a:t>
            </a:r>
          </a:p>
        </p:txBody>
      </p:sp>
    </p:spTree>
    <p:extLst>
      <p:ext uri="{BB962C8B-B14F-4D97-AF65-F5344CB8AC3E}">
        <p14:creationId xmlns:p14="http://schemas.microsoft.com/office/powerpoint/2010/main" val="14833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13"/>
            <a:ext cx="12192000" cy="64929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28418" y="4103505"/>
            <a:ext cx="29931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KNN</a:t>
            </a: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Outday_trend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: </a:t>
            </a:r>
            <a:r>
              <a:rPr lang="en-US" altLang="zh-CN" dirty="0" smtClean="0">
                <a:solidFill>
                  <a:schemeClr val="bg1"/>
                </a:solidFill>
              </a:rPr>
              <a:t>49.89%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Annual Return : -5.89%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(N=20)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3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3" y="108770"/>
            <a:ext cx="12110674" cy="66404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54277" y="1936611"/>
            <a:ext cx="29931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Decision Tree</a:t>
            </a: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Outday_trend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: </a:t>
            </a:r>
            <a:r>
              <a:rPr lang="en-US" altLang="zh-CN" dirty="0" smtClean="0">
                <a:solidFill>
                  <a:schemeClr val="bg1"/>
                </a:solidFill>
              </a:rPr>
              <a:t>52.31%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Annual Return : 3.34%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(N=20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33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455"/>
            <a:ext cx="12192000" cy="64190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3820" y="4280566"/>
            <a:ext cx="28649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Random Forest</a:t>
            </a: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Outday_trend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: </a:t>
            </a:r>
            <a:r>
              <a:rPr lang="en-US" altLang="zh-CN" dirty="0" smtClean="0">
                <a:solidFill>
                  <a:schemeClr val="bg1"/>
                </a:solidFill>
              </a:rPr>
              <a:t>37.8%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Annual Return : -5.39%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(N=20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4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8" y="184972"/>
            <a:ext cx="11909283" cy="64880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48254" y="2632588"/>
            <a:ext cx="2813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Future </a:t>
            </a:r>
            <a:r>
              <a:rPr lang="en-US" altLang="zh-CN" dirty="0" err="1">
                <a:solidFill>
                  <a:schemeClr val="bg1"/>
                </a:solidFill>
              </a:rPr>
              <a:t>fuction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en-US" altLang="zh-CN" dirty="0" err="1" smtClean="0">
                <a:solidFill>
                  <a:schemeClr val="bg1"/>
                </a:solidFill>
              </a:rPr>
              <a:t>Outday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Inday_trend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: </a:t>
            </a:r>
            <a:r>
              <a:rPr lang="en-US" altLang="zh-CN" dirty="0" smtClean="0">
                <a:solidFill>
                  <a:schemeClr val="bg1"/>
                </a:solidFill>
              </a:rPr>
              <a:t>92.77%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Annual Return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62.97%</a:t>
            </a:r>
          </a:p>
        </p:txBody>
      </p:sp>
    </p:spTree>
    <p:extLst>
      <p:ext uri="{BB962C8B-B14F-4D97-AF65-F5344CB8AC3E}">
        <p14:creationId xmlns:p14="http://schemas.microsoft.com/office/powerpoint/2010/main" val="35112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" y="231238"/>
            <a:ext cx="12132446" cy="63955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48254" y="2632588"/>
            <a:ext cx="29931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Future </a:t>
            </a:r>
            <a:r>
              <a:rPr lang="en-US" altLang="zh-CN" dirty="0" err="1" smtClean="0">
                <a:solidFill>
                  <a:schemeClr val="bg1"/>
                </a:solidFill>
              </a:rPr>
              <a:t>fuction</a:t>
            </a:r>
            <a:r>
              <a:rPr lang="en-US" altLang="zh-CN" dirty="0" smtClean="0">
                <a:solidFill>
                  <a:schemeClr val="bg1"/>
                </a:solidFill>
              </a:rPr>
              <a:t>--</a:t>
            </a:r>
            <a:r>
              <a:rPr lang="en-US" altLang="zh-CN" dirty="0" err="1" smtClean="0">
                <a:solidFill>
                  <a:schemeClr val="bg1"/>
                </a:solidFill>
              </a:rPr>
              <a:t>Inday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Outday_trend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Acc</a:t>
            </a:r>
            <a:r>
              <a:rPr lang="en-US" altLang="zh-CN" dirty="0">
                <a:solidFill>
                  <a:schemeClr val="bg1"/>
                </a:solidFill>
              </a:rPr>
              <a:t> : </a:t>
            </a:r>
            <a:r>
              <a:rPr lang="en-US" altLang="zh-CN" dirty="0" smtClean="0">
                <a:solidFill>
                  <a:schemeClr val="bg1"/>
                </a:solidFill>
              </a:rPr>
              <a:t>92.77%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Annual Return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64.12%</a:t>
            </a:r>
          </a:p>
        </p:txBody>
      </p:sp>
    </p:spTree>
    <p:extLst>
      <p:ext uri="{BB962C8B-B14F-4D97-AF65-F5344CB8AC3E}">
        <p14:creationId xmlns:p14="http://schemas.microsoft.com/office/powerpoint/2010/main" val="8727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5" t="23524" r="125" b="3222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5240"/>
            <a:ext cx="12192000" cy="6873240"/>
          </a:xfrm>
          <a:prstGeom prst="rect">
            <a:avLst/>
          </a:prstGeom>
          <a:solidFill>
            <a:srgbClr val="FFCD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425440" y="1432560"/>
            <a:ext cx="1341120" cy="2215991"/>
            <a:chOff x="5425440" y="1432560"/>
            <a:chExt cx="1341120" cy="2215991"/>
          </a:xfrm>
        </p:grpSpPr>
        <p:sp>
          <p:nvSpPr>
            <p:cNvPr id="4" name="椭圆 3"/>
            <p:cNvSpPr/>
            <p:nvPr/>
          </p:nvSpPr>
          <p:spPr>
            <a:xfrm>
              <a:off x="5425440" y="1432560"/>
              <a:ext cx="1341120" cy="1341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rgbClr val="FFCD00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608320" y="1432560"/>
              <a:ext cx="97536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dirty="0" smtClean="0">
                  <a:solidFill>
                    <a:srgbClr val="FFCD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“</a:t>
              </a:r>
              <a:endParaRPr lang="zh-CN" altLang="en-US" sz="13800" dirty="0">
                <a:solidFill>
                  <a:srgbClr val="FFCD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003280" y="6141720"/>
            <a:ext cx="624840" cy="746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>
                <a:solidFill>
                  <a:schemeClr val="bg1"/>
                </a:solidFill>
              </a:rPr>
              <a:t>02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05353" y="3388057"/>
            <a:ext cx="5581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情感分析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1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32" t="4522" r="17717" b="136"/>
          <a:stretch/>
        </p:blipFill>
        <p:spPr>
          <a:xfrm>
            <a:off x="6111240" y="806"/>
            <a:ext cx="6294120" cy="68571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9120" y="568971"/>
            <a:ext cx="2057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项目背景</a:t>
            </a:r>
            <a:endParaRPr lang="zh-CN" altLang="en-US" sz="2800" b="1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3280" y="6126480"/>
            <a:ext cx="624840" cy="74676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>
                <a:solidFill>
                  <a:schemeClr val="tx1"/>
                </a:solidFill>
              </a:rPr>
              <a:t>03</a:t>
            </a:r>
            <a:endParaRPr lang="zh-CN" altLang="en-US" sz="2800">
              <a:solidFill>
                <a:schemeClr val="tx1"/>
              </a:solidFill>
            </a:endParaRPr>
          </a:p>
        </p:txBody>
      </p:sp>
      <p:cxnSp>
        <p:nvCxnSpPr>
          <p:cNvPr id="6" name="直接连接符 5"/>
          <p:cNvCxnSpPr>
            <a:endCxn id="3" idx="1"/>
          </p:cNvCxnSpPr>
          <p:nvPr/>
        </p:nvCxnSpPr>
        <p:spPr>
          <a:xfrm flipH="1">
            <a:off x="576470" y="685800"/>
            <a:ext cx="99391" cy="258417"/>
          </a:xfrm>
          <a:prstGeom prst="line">
            <a:avLst/>
          </a:prstGeom>
          <a:ln w="34925">
            <a:solidFill>
              <a:srgbClr val="FFC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76470" y="1553227"/>
            <a:ext cx="4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CD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市场趋势预测</a:t>
            </a:r>
            <a:endParaRPr lang="en-US" altLang="zh-CN" b="1" dirty="0" smtClean="0">
              <a:solidFill>
                <a:srgbClr val="FFCD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6470" y="1916296"/>
            <a:ext cx="487235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人工交易逐渐弱化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量化交易、高频交易逐渐占据主导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数据挖掘成为不可或缺的交易依据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03280" y="6156960"/>
            <a:ext cx="624840" cy="74676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03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240" y="0"/>
            <a:ext cx="9960672" cy="70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6" y="1713831"/>
            <a:ext cx="5653825" cy="34127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1" y="1713831"/>
            <a:ext cx="6179470" cy="33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5" t="23524" r="125" b="3222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88480"/>
          </a:xfrm>
          <a:prstGeom prst="rect">
            <a:avLst/>
          </a:prstGeom>
          <a:solidFill>
            <a:srgbClr val="1F1F1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53740" y="1517838"/>
            <a:ext cx="569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spc="300" dirty="0" smtClean="0">
                <a:solidFill>
                  <a:srgbClr val="FFCD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7200" b="1" spc="300" dirty="0">
              <a:solidFill>
                <a:srgbClr val="FFCD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48640" y="3259013"/>
            <a:ext cx="111099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1003280" y="6156960"/>
            <a:ext cx="624840" cy="74676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>
                <a:solidFill>
                  <a:schemeClr val="tx1"/>
                </a:solidFill>
              </a:rPr>
              <a:t>2</a:t>
            </a:r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15706" y="3608481"/>
            <a:ext cx="3760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宋逸</a:t>
            </a:r>
            <a:r>
              <a:rPr lang="zh-CN" altLang="en-US" sz="2400" dirty="0" smtClean="0"/>
              <a:t>凡 </a:t>
            </a:r>
            <a:r>
              <a:rPr lang="en-US" altLang="zh-CN" sz="2400" dirty="0" smtClean="0"/>
              <a:t>516030910411</a:t>
            </a:r>
            <a:endParaRPr lang="en-US" altLang="zh-CN" sz="2400" dirty="0"/>
          </a:p>
          <a:p>
            <a:r>
              <a:rPr lang="zh-CN" altLang="en-US" sz="2400" dirty="0"/>
              <a:t>王见</a:t>
            </a:r>
            <a:r>
              <a:rPr lang="zh-CN" altLang="en-US" sz="2400" dirty="0" smtClean="0"/>
              <a:t>思 </a:t>
            </a:r>
            <a:r>
              <a:rPr lang="en-US" altLang="zh-CN" sz="2400" dirty="0" smtClean="0"/>
              <a:t>516030910412</a:t>
            </a:r>
          </a:p>
          <a:p>
            <a:r>
              <a:rPr lang="zh-CN" altLang="en-US" sz="2400" dirty="0" smtClean="0"/>
              <a:t>潘子奕 </a:t>
            </a:r>
            <a:r>
              <a:rPr lang="en-US" altLang="zh-CN" sz="2400" dirty="0" smtClean="0"/>
              <a:t>516030910239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5834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5" t="23524" r="125" b="3222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000" y="-15240"/>
            <a:ext cx="12192000" cy="6888480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242077"/>
            <a:ext cx="12204000" cy="3661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03280" y="6156960"/>
            <a:ext cx="624840" cy="74676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>
                <a:solidFill>
                  <a:schemeClr val="tx1"/>
                </a:solidFill>
              </a:rPr>
              <a:t>09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82758" y="1580322"/>
            <a:ext cx="2107094" cy="210709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042453" y="1580322"/>
            <a:ext cx="2107094" cy="210709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902148" y="1580322"/>
            <a:ext cx="2107094" cy="210709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03280" y="6156960"/>
            <a:ext cx="624840" cy="74676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>
                <a:solidFill>
                  <a:schemeClr val="tx1"/>
                </a:solidFill>
              </a:rPr>
              <a:t>08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53" y="568971"/>
            <a:ext cx="52750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分工</a:t>
            </a:r>
            <a:endParaRPr lang="en-US" altLang="zh-CN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576470" y="685800"/>
            <a:ext cx="99391" cy="258417"/>
          </a:xfrm>
          <a:prstGeom prst="line">
            <a:avLst/>
          </a:prstGeom>
          <a:ln w="34925">
            <a:solidFill>
              <a:srgbClr val="FFC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9714000" y="2134125"/>
            <a:ext cx="552450" cy="887730"/>
            <a:chOff x="9714000" y="2239894"/>
            <a:chExt cx="552450" cy="887730"/>
          </a:xfrm>
        </p:grpSpPr>
        <p:grpSp>
          <p:nvGrpSpPr>
            <p:cNvPr id="20" name="组合 19"/>
            <p:cNvGrpSpPr/>
            <p:nvPr/>
          </p:nvGrpSpPr>
          <p:grpSpPr>
            <a:xfrm>
              <a:off x="9714000" y="2239894"/>
              <a:ext cx="552450" cy="552450"/>
              <a:chOff x="3314700" y="2392680"/>
              <a:chExt cx="552450" cy="552450"/>
            </a:xfrm>
          </p:grpSpPr>
          <p:sp>
            <p:nvSpPr>
              <p:cNvPr id="21" name="同心圆 20"/>
              <p:cNvSpPr/>
              <p:nvPr/>
            </p:nvSpPr>
            <p:spPr>
              <a:xfrm>
                <a:off x="3482340" y="2560320"/>
                <a:ext cx="217170" cy="217170"/>
              </a:xfrm>
              <a:prstGeom prst="donut">
                <a:avLst/>
              </a:prstGeom>
              <a:solidFill>
                <a:srgbClr val="FFCD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弧形 21"/>
              <p:cNvSpPr/>
              <p:nvPr/>
            </p:nvSpPr>
            <p:spPr>
              <a:xfrm>
                <a:off x="3379470" y="2457450"/>
                <a:ext cx="422910" cy="422910"/>
              </a:xfrm>
              <a:prstGeom prst="arc">
                <a:avLst>
                  <a:gd name="adj1" fmla="val 7892603"/>
                  <a:gd name="adj2" fmla="val 2777530"/>
                </a:avLst>
              </a:prstGeom>
              <a:ln w="38100">
                <a:solidFill>
                  <a:srgbClr val="FFCD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弧形 22"/>
              <p:cNvSpPr/>
              <p:nvPr/>
            </p:nvSpPr>
            <p:spPr>
              <a:xfrm>
                <a:off x="3314700" y="2392680"/>
                <a:ext cx="552450" cy="552450"/>
              </a:xfrm>
              <a:prstGeom prst="arc">
                <a:avLst>
                  <a:gd name="adj1" fmla="val 7692725"/>
                  <a:gd name="adj2" fmla="val 3097068"/>
                </a:avLst>
              </a:prstGeom>
              <a:ln w="38100">
                <a:solidFill>
                  <a:srgbClr val="FFCD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9765435" y="2624704"/>
              <a:ext cx="449580" cy="502920"/>
              <a:chOff x="3352800" y="2777490"/>
              <a:chExt cx="449580" cy="502920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H="1">
                <a:off x="3352800" y="2777490"/>
                <a:ext cx="156210" cy="502920"/>
              </a:xfrm>
              <a:prstGeom prst="line">
                <a:avLst/>
              </a:prstGeom>
              <a:ln w="38100">
                <a:solidFill>
                  <a:srgbClr val="FFCD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 flipV="1">
                <a:off x="3646170" y="2777490"/>
                <a:ext cx="156210" cy="502920"/>
              </a:xfrm>
              <a:prstGeom prst="line">
                <a:avLst/>
              </a:prstGeom>
              <a:ln w="38100">
                <a:solidFill>
                  <a:srgbClr val="FFCD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3463290" y="2952750"/>
                <a:ext cx="236220" cy="0"/>
              </a:xfrm>
              <a:prstGeom prst="line">
                <a:avLst/>
              </a:prstGeom>
              <a:ln w="38100">
                <a:solidFill>
                  <a:srgbClr val="FFCD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3390900" y="3147060"/>
                <a:ext cx="360000" cy="0"/>
              </a:xfrm>
              <a:prstGeom prst="line">
                <a:avLst/>
              </a:prstGeom>
              <a:ln w="38100">
                <a:solidFill>
                  <a:srgbClr val="FFCD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490436" y="2785110"/>
                <a:ext cx="190500" cy="167640"/>
              </a:xfrm>
              <a:prstGeom prst="line">
                <a:avLst/>
              </a:prstGeom>
              <a:ln w="25400">
                <a:solidFill>
                  <a:srgbClr val="FFCD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>
                <a:off x="3467576" y="2785110"/>
                <a:ext cx="190500" cy="167640"/>
              </a:xfrm>
              <a:prstGeom prst="line">
                <a:avLst/>
              </a:prstGeom>
              <a:ln w="25400">
                <a:solidFill>
                  <a:srgbClr val="FFCD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443764" y="2967989"/>
                <a:ext cx="276225" cy="167640"/>
              </a:xfrm>
              <a:prstGeom prst="line">
                <a:avLst/>
              </a:prstGeom>
              <a:ln w="25400">
                <a:solidFill>
                  <a:srgbClr val="FFCD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3420904" y="2967989"/>
                <a:ext cx="276225" cy="167640"/>
              </a:xfrm>
              <a:prstGeom prst="line">
                <a:avLst/>
              </a:prstGeom>
              <a:ln w="25400">
                <a:solidFill>
                  <a:srgbClr val="FFCD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文本框 32"/>
          <p:cNvSpPr txBox="1"/>
          <p:nvPr/>
        </p:nvSpPr>
        <p:spPr>
          <a:xfrm>
            <a:off x="889755" y="3837987"/>
            <a:ext cx="269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LSTM</a:t>
            </a:r>
            <a:r>
              <a:rPr lang="zh-CN" altLang="en-US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与回测、</a:t>
            </a:r>
            <a:endParaRPr lang="en-US" altLang="zh-CN" b="1" dirty="0" smtClean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ML</a:t>
            </a:r>
            <a:r>
              <a:rPr lang="zh-CN" altLang="en-US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改进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749452" y="3991995"/>
            <a:ext cx="269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ML</a:t>
            </a:r>
            <a:r>
              <a:rPr lang="zh-CN" altLang="en-US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测试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651773" y="3991995"/>
            <a:ext cx="269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ML</a:t>
            </a:r>
            <a:r>
              <a:rPr lang="zh-CN" altLang="en-US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与情感</a:t>
            </a:r>
            <a:r>
              <a:rPr lang="zh-CN" altLang="en-US" b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分析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208268" y="4484318"/>
            <a:ext cx="2056073" cy="0"/>
          </a:xfrm>
          <a:prstGeom prst="line">
            <a:avLst/>
          </a:prstGeom>
          <a:ln w="222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067964" y="4484318"/>
            <a:ext cx="2056073" cy="0"/>
          </a:xfrm>
          <a:prstGeom prst="line">
            <a:avLst/>
          </a:prstGeom>
          <a:ln w="222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8970285" y="4484318"/>
            <a:ext cx="2056073" cy="0"/>
          </a:xfrm>
          <a:prstGeom prst="line">
            <a:avLst/>
          </a:prstGeom>
          <a:ln w="222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250923" y="4665906"/>
            <a:ext cx="197076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宋逸凡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110619" y="4665906"/>
            <a:ext cx="197076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潘子奕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588621" y="4715019"/>
            <a:ext cx="281940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王见思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68" y="2206945"/>
            <a:ext cx="1545671" cy="8656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603" y="2454595"/>
            <a:ext cx="2005778" cy="3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4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5" t="23524" r="125" b="3222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5240"/>
            <a:ext cx="12192000" cy="6873240"/>
          </a:xfrm>
          <a:prstGeom prst="rect">
            <a:avLst/>
          </a:prstGeom>
          <a:solidFill>
            <a:srgbClr val="FFCD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425440" y="1432560"/>
            <a:ext cx="1341120" cy="2215991"/>
            <a:chOff x="5425440" y="1432560"/>
            <a:chExt cx="1341120" cy="2215991"/>
          </a:xfrm>
        </p:grpSpPr>
        <p:sp>
          <p:nvSpPr>
            <p:cNvPr id="4" name="椭圆 3"/>
            <p:cNvSpPr/>
            <p:nvPr/>
          </p:nvSpPr>
          <p:spPr>
            <a:xfrm>
              <a:off x="5425440" y="1432560"/>
              <a:ext cx="1341120" cy="1341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rgbClr val="FFCD00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608320" y="1432560"/>
              <a:ext cx="97536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dirty="0" smtClean="0">
                  <a:solidFill>
                    <a:srgbClr val="FFCD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“</a:t>
              </a:r>
              <a:endParaRPr lang="zh-CN" altLang="en-US" sz="13800" dirty="0">
                <a:solidFill>
                  <a:srgbClr val="FFCD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003280" y="6141720"/>
            <a:ext cx="624840" cy="746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>
                <a:solidFill>
                  <a:schemeClr val="bg1"/>
                </a:solidFill>
              </a:rPr>
              <a:t>02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05353" y="3388057"/>
            <a:ext cx="5581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454" y="1810574"/>
            <a:ext cx="3635924" cy="44088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67437" y="933719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数据集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zh-CN" sz="2400" b="1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十年期的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商品</a:t>
            </a:r>
            <a:r>
              <a:rPr lang="zh-CN" altLang="en-US" sz="1600" dirty="0">
                <a:solidFill>
                  <a:schemeClr val="bg1"/>
                </a:solidFill>
              </a:rPr>
              <a:t>期货主力</a:t>
            </a:r>
            <a:r>
              <a:rPr lang="zh-CN" altLang="en-US" sz="1600" dirty="0" smtClean="0">
                <a:solidFill>
                  <a:schemeClr val="bg1"/>
                </a:solidFill>
              </a:rPr>
              <a:t>连续数据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（</a:t>
            </a:r>
            <a:r>
              <a:rPr lang="en-US" altLang="zh-CN" sz="1600" dirty="0" smtClean="0">
                <a:solidFill>
                  <a:schemeClr val="bg1"/>
                </a:solidFill>
              </a:rPr>
              <a:t>2009/3/27~2019/1/16</a:t>
            </a:r>
            <a:r>
              <a:rPr lang="zh-CN" altLang="en-US" sz="1600" dirty="0" smtClean="0">
                <a:solidFill>
                  <a:schemeClr val="bg1"/>
                </a:solidFill>
              </a:rPr>
              <a:t>）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每日的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开、收、高、低、量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63" y="3381595"/>
            <a:ext cx="5127306" cy="21554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30656" y="933719"/>
            <a:ext cx="1728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网络结构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13079" y="6103493"/>
            <a:ext cx="416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60%</a:t>
            </a:r>
            <a:r>
              <a:rPr lang="zh-CN" altLang="en-US" dirty="0" smtClean="0">
                <a:solidFill>
                  <a:schemeClr val="bg1"/>
                </a:solidFill>
              </a:rPr>
              <a:t>训练集，</a:t>
            </a:r>
            <a:r>
              <a:rPr lang="en-US" altLang="zh-CN" dirty="0" smtClean="0">
                <a:solidFill>
                  <a:schemeClr val="bg1"/>
                </a:solidFill>
              </a:rPr>
              <a:t>20%</a:t>
            </a:r>
            <a:r>
              <a:rPr lang="zh-CN" altLang="en-US" dirty="0" smtClean="0">
                <a:solidFill>
                  <a:schemeClr val="bg1"/>
                </a:solidFill>
              </a:rPr>
              <a:t>优化集，</a:t>
            </a:r>
            <a:r>
              <a:rPr lang="en-US" altLang="zh-CN" dirty="0" smtClean="0">
                <a:solidFill>
                  <a:schemeClr val="bg1"/>
                </a:solidFill>
              </a:rPr>
              <a:t>20%</a:t>
            </a:r>
            <a:r>
              <a:rPr lang="zh-CN" altLang="en-US" dirty="0" smtClean="0">
                <a:solidFill>
                  <a:schemeClr val="bg1"/>
                </a:solidFill>
              </a:rPr>
              <a:t>测试集</a:t>
            </a:r>
          </a:p>
        </p:txBody>
      </p:sp>
    </p:spTree>
    <p:extLst>
      <p:ext uri="{BB962C8B-B14F-4D97-AF65-F5344CB8AC3E}">
        <p14:creationId xmlns:p14="http://schemas.microsoft.com/office/powerpoint/2010/main" val="176759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5" y="136107"/>
            <a:ext cx="12192000" cy="65085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18208" y="6368603"/>
            <a:ext cx="403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完整数据</a:t>
            </a:r>
          </a:p>
        </p:txBody>
      </p:sp>
    </p:spTree>
    <p:extLst>
      <p:ext uri="{BB962C8B-B14F-4D97-AF65-F5344CB8AC3E}">
        <p14:creationId xmlns:p14="http://schemas.microsoft.com/office/powerpoint/2010/main" val="45679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8" y="155036"/>
            <a:ext cx="11691563" cy="65479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82225" y="6085268"/>
            <a:ext cx="403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Epoch=10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units=8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N=5</a:t>
            </a:r>
            <a:r>
              <a:rPr lang="zh-CN" altLang="en-US" dirty="0" smtClean="0">
                <a:solidFill>
                  <a:schemeClr val="bg1"/>
                </a:solidFill>
              </a:rPr>
              <a:t>（单维度）</a:t>
            </a:r>
          </a:p>
        </p:txBody>
      </p:sp>
    </p:spTree>
    <p:extLst>
      <p:ext uri="{BB962C8B-B14F-4D97-AF65-F5344CB8AC3E}">
        <p14:creationId xmlns:p14="http://schemas.microsoft.com/office/powerpoint/2010/main" val="25520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6" y="208120"/>
            <a:ext cx="11278366" cy="60863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82225" y="6085268"/>
            <a:ext cx="403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Epoch=30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units=8</a:t>
            </a:r>
            <a:r>
              <a:rPr lang="zh-CN" altLang="en-US" dirty="0" smtClean="0">
                <a:solidFill>
                  <a:schemeClr val="bg1"/>
                </a:solidFill>
              </a:rPr>
              <a:t>；</a:t>
            </a:r>
            <a:r>
              <a:rPr lang="en-US" altLang="zh-CN" dirty="0" smtClean="0">
                <a:solidFill>
                  <a:schemeClr val="bg1"/>
                </a:solidFill>
              </a:rPr>
              <a:t>N=5</a:t>
            </a:r>
            <a:r>
              <a:rPr lang="zh-CN" altLang="en-US" dirty="0" smtClean="0">
                <a:solidFill>
                  <a:schemeClr val="bg1"/>
                </a:solidFill>
              </a:rPr>
              <a:t>（单维度）</a:t>
            </a:r>
          </a:p>
        </p:txBody>
      </p:sp>
    </p:spTree>
    <p:extLst>
      <p:ext uri="{BB962C8B-B14F-4D97-AF65-F5344CB8AC3E}">
        <p14:creationId xmlns:p14="http://schemas.microsoft.com/office/powerpoint/2010/main" val="40348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</TotalTime>
  <Words>426</Words>
  <Application>Microsoft Office PowerPoint</Application>
  <PresentationFormat>宽屏</PresentationFormat>
  <Paragraphs>119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Arial</vt:lpstr>
      <vt:lpstr>微软雅黑</vt:lpstr>
      <vt:lpstr>宋体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clover</dc:creator>
  <cp:lastModifiedBy>宋 逸凡</cp:lastModifiedBy>
  <cp:revision>120</cp:revision>
  <dcterms:created xsi:type="dcterms:W3CDTF">2014-03-23T12:34:37Z</dcterms:created>
  <dcterms:modified xsi:type="dcterms:W3CDTF">2019-07-01T04:30:40Z</dcterms:modified>
</cp:coreProperties>
</file>